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9" r:id="rId4"/>
    <p:sldId id="260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14"/>
  </p:normalViewPr>
  <p:slideViewPr>
    <p:cSldViewPr snapToGrid="0" snapToObjects="1">
      <p:cViewPr varScale="1">
        <p:scale>
          <a:sx n="115" d="100"/>
          <a:sy n="115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F2EF1-2E61-2F4A-B536-4C6FB059A2A1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F51B5-A737-6E4D-8753-3FD5DA009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8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51B5-A737-6E4D-8753-3FD5DA009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4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1D74-9568-7B46-9109-ABAE71557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2698A-A57A-BE43-932D-A5019EFA7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85AA-E49B-0244-8C09-A5AA4442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0E3B6-26F0-074E-ACD3-0D01AA01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43C4F-0CA7-2A4C-A66B-5AE15E99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8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3C3D-DD0F-BC40-8198-2FDB35B3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B7AA8-43A4-684A-9B45-E603035A1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E783A-853C-3747-A5CC-9E1A48C8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7150-E952-DC4D-95B9-8C0BF108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5F056-DC42-BE43-BB13-F6CFF899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B7D0A-E975-DD4C-93BC-35E66C8A3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2B4C2-F88E-D64E-B9F7-3223A9E7C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6B318-7174-D444-A78E-B673D755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C2B5C-4AE5-F748-952D-7AAC6F6C1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5FECA-EABA-4045-AABB-A2167FAC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0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E7A4-533C-6842-B4F7-E7910F5D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32D8-4339-D24A-8D38-F7E7F2C0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59657-A07A-E04D-9BDD-6E22E855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9A121-68C0-A84C-915E-D94A89EF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4723B-46C7-8645-8EAD-3BF7ABD9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3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AB6E-B780-9D40-909F-9C3F5586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9FD4A-2C02-AC43-8C0C-5C77FA2AD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2B180-C07B-2C49-A103-B6797ABC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81781-4B82-554F-BB8C-D12C2A0F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2FE20-8BDA-9047-978F-49463823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8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B7ED-B598-9443-A3D5-97892AC5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0676-34C8-464F-897B-5D81542BC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B69D7-4798-B64E-8F08-E3AE9A7EF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CE378-3C6E-AF4B-9A43-AAB33BB31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A685E-3734-DD45-A115-7B4A2AAF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88F-C9C1-EB47-939C-209A06FE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6E23-5FF5-2F4E-B882-840D286D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D167A-BD44-7542-864D-FBC7A5BC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89F34-6E46-0746-B41E-3BBF6C958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D9793-2564-4543-B991-067539D30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00134-7D9F-BB40-941C-440F4DDA9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4CC46F-83FA-4242-ADF9-5E0293DD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908D7-14F1-1148-AD63-609A9F9F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3A3B7-1BA3-7647-90FA-0FF8C036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4DAD-7106-B345-80B7-DA9366D3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549F2-046D-D245-8B77-5D620022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73229-6013-144A-B308-B99A3833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DE7E-B57B-9B4A-AFF9-E0619E15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3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4C470-BA0D-AD40-BC02-3A7B4298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A761F-C617-DA4A-B3AD-07FDF77F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47FF8-D176-7A45-9AEA-471B03A9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D1C7-6CC3-7646-9295-04FC1E11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1784-7AEC-F54B-B2E7-8682FFC6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7A72D-4825-1C4F-8387-211769E21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93371-4620-2A4C-AE04-25122318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2D183-D60D-F44B-AB02-A8B3B0A4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70325-7DD5-964B-B240-E33A5758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34A0-60B2-7E49-8EC9-E3207489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4DAB4-30C4-B846-877B-24053DF7B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C89D0-2CCD-5849-8F4D-FE854A411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87A88-359B-754E-9450-5015C2C9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8E3BD-DC57-3646-999A-BDD70AA0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78E90-03D8-3C4C-93B4-E22B618C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5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B25A9-3DDF-8F43-B517-1818B5BB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36786-852C-FB43-92E3-506B3786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5D550-E144-A744-9545-DB61D8DA0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7026-A9EE-0C41-8DD4-80050E1C7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9A852-49B0-9B40-A379-8262436C6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8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news/culture/top-50-companies-for-diversity-list-2017-1553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ataDE/State-zip-code-GeoJS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latin typeface="Arial Rounded MT Bold" panose="020F0704030504030204" pitchFamily="34" charset="77"/>
              </a:rPr>
              <a:t>Socioeconomic Survey Map</a:t>
            </a:r>
            <a:br>
              <a:rPr lang="en-US" b="1" dirty="0">
                <a:latin typeface="Arial Rounded MT Bold" panose="020F0704030504030204" pitchFamily="34" charset="77"/>
              </a:rPr>
            </a:br>
            <a:r>
              <a:rPr lang="en-US" sz="4000" b="1" dirty="0">
                <a:latin typeface="Arial Rounded MT Bold" panose="020F0704030504030204" pitchFamily="34" charset="77"/>
              </a:rPr>
              <a:t>Home Prices and Social Incomes</a:t>
            </a:r>
            <a:endParaRPr lang="en-US" b="1" dirty="0">
              <a:latin typeface="Arial Rounded MT Bold" panose="020F070403050403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7023-EBD4-C04D-82D2-2922991AC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011680"/>
            <a:ext cx="1219200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4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0DA5-8445-9041-9532-5AD99FCA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290"/>
            <a:ext cx="5911549" cy="2716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50B1E-D967-ED4B-B72E-5860C8DDA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036" y="1275580"/>
            <a:ext cx="5835146" cy="2835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F5C24-80CC-C443-87D2-D0F8EDA4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983" y="2198910"/>
            <a:ext cx="6530939" cy="3259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91E81-3DA1-8646-9452-64D7960BDDB6}"/>
              </a:ext>
            </a:extLst>
          </p:cNvPr>
          <p:cNvSpPr txBox="1"/>
          <p:nvPr/>
        </p:nvSpPr>
        <p:spPr>
          <a:xfrm>
            <a:off x="274629" y="876048"/>
            <a:ext cx="540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Topic: </a:t>
            </a:r>
            <a:r>
              <a:rPr lang="en-US" b="1" dirty="0">
                <a:solidFill>
                  <a:srgbClr val="0070C0"/>
                </a:solidFill>
              </a:rPr>
              <a:t>Home Prices and Social Incomes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1E490C-9ECE-3A4E-9AC2-07303E468F92}"/>
              </a:ext>
            </a:extLst>
          </p:cNvPr>
          <p:cNvSpPr/>
          <p:nvPr/>
        </p:nvSpPr>
        <p:spPr>
          <a:xfrm>
            <a:off x="271205" y="1965533"/>
            <a:ext cx="44794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 Set 1 </a:t>
            </a:r>
            <a:r>
              <a:rPr lang="en-US" dirty="0"/>
              <a:t>= Zillow </a:t>
            </a:r>
          </a:p>
          <a:p>
            <a:r>
              <a:rPr lang="en-US" b="1" dirty="0"/>
              <a:t>Data Set </a:t>
            </a:r>
            <a:r>
              <a:rPr lang="en-US" dirty="0"/>
              <a:t>2 = Open Data Soft</a:t>
            </a:r>
          </a:p>
          <a:p>
            <a:r>
              <a:rPr lang="en-US" b="1" dirty="0"/>
              <a:t>Data Set 3 </a:t>
            </a:r>
            <a:r>
              <a:rPr lang="en-US" dirty="0"/>
              <a:t>= US Census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D20C75-5B2E-9B43-B02D-EBD0B54D1A13}"/>
              </a:ext>
            </a:extLst>
          </p:cNvPr>
          <p:cNvSpPr/>
          <p:nvPr/>
        </p:nvSpPr>
        <p:spPr>
          <a:xfrm>
            <a:off x="256855" y="2999002"/>
            <a:ext cx="43777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Technologies: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&amp; CSS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7AA88A-B37D-0D44-A9E2-0AE5168F9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900" y="2888863"/>
            <a:ext cx="1141711" cy="670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801BBE-1DAD-9A43-950C-14CF0B50D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766" y="3663411"/>
            <a:ext cx="498225" cy="504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EBA719-054A-B04A-8428-C564F1141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6265" y="4014624"/>
            <a:ext cx="666199" cy="499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E2ED2-CB5A-D94E-A955-CDFE76FB7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84" y="4860695"/>
            <a:ext cx="4064000" cy="1993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470887-AA16-7549-8656-9BCE18DC70F6}"/>
              </a:ext>
            </a:extLst>
          </p:cNvPr>
          <p:cNvSpPr txBox="1"/>
          <p:nvPr/>
        </p:nvSpPr>
        <p:spPr>
          <a:xfrm>
            <a:off x="277403" y="4532030"/>
            <a:ext cx="150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Architecture: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168598-4BE8-D24B-B240-E1CC69BB0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592" y="3751610"/>
            <a:ext cx="4253673" cy="2983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AC299D-5554-FF4D-AAAB-B831D76E84AB}"/>
              </a:ext>
            </a:extLst>
          </p:cNvPr>
          <p:cNvSpPr txBox="1"/>
          <p:nvPr/>
        </p:nvSpPr>
        <p:spPr>
          <a:xfrm>
            <a:off x="274629" y="111749"/>
            <a:ext cx="4582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Team:</a:t>
            </a:r>
          </a:p>
          <a:p>
            <a:r>
              <a:rPr lang="en-US" b="1" dirty="0"/>
              <a:t>Billy Lau, Tim McCowan, John Hopkins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EE695-6A96-9644-A9EA-862AC735632A}"/>
              </a:ext>
            </a:extLst>
          </p:cNvPr>
          <p:cNvSpPr txBox="1"/>
          <p:nvPr/>
        </p:nvSpPr>
        <p:spPr>
          <a:xfrm>
            <a:off x="274629" y="1275580"/>
            <a:ext cx="5406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</a:t>
            </a:r>
            <a:r>
              <a:rPr lang="en-US" dirty="0"/>
              <a:t>A dashboard page with multiple charts that update from the same data</a:t>
            </a:r>
            <a:r>
              <a:rPr lang="en-US" b="1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3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77"/>
              </a:rPr>
              <a:t>Home Prices and Social Incomes</a:t>
            </a:r>
            <a:endParaRPr lang="en-US" sz="4000" b="1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2A010-2CFD-FC4C-A4BD-EF40A127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075878"/>
            <a:ext cx="326109" cy="32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23072-D089-FA40-A2DF-71566B2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99" y="1362072"/>
            <a:ext cx="6745417" cy="5443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61A33-27AA-6B49-9559-0B18F6B44FB4}"/>
              </a:ext>
            </a:extLst>
          </p:cNvPr>
          <p:cNvSpPr txBox="1"/>
          <p:nvPr/>
        </p:nvSpPr>
        <p:spPr>
          <a:xfrm>
            <a:off x="2327564" y="1728925"/>
            <a:ext cx="2023438" cy="60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7325D-DDF5-AF4D-99AA-0F33316ADBFF}"/>
              </a:ext>
            </a:extLst>
          </p:cNvPr>
          <p:cNvSpPr txBox="1"/>
          <p:nvPr/>
        </p:nvSpPr>
        <p:spPr>
          <a:xfrm>
            <a:off x="8544260" y="1728925"/>
            <a:ext cx="1281294" cy="60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Flask</a:t>
            </a:r>
          </a:p>
        </p:txBody>
      </p:sp>
      <p:pic>
        <p:nvPicPr>
          <p:cNvPr id="1036" name="Picture 12" descr="Organizing Flask Apps with Blueprints">
            <a:extLst>
              <a:ext uri="{FF2B5EF4-FFF2-40B4-BE49-F238E27FC236}">
                <a16:creationId xmlns:a16="http://schemas.microsoft.com/office/drawing/2014/main" id="{1787E41A-8D29-7340-BAC6-AE269A75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66" y="2228758"/>
            <a:ext cx="4279346" cy="24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oftware architecture. | Download Scientific Diagram">
            <a:extLst>
              <a:ext uri="{FF2B5EF4-FFF2-40B4-BE49-F238E27FC236}">
                <a16:creationId xmlns:a16="http://schemas.microsoft.com/office/drawing/2014/main" id="{9034D8DD-F2C4-614C-85EA-976608F5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65" y="3656384"/>
            <a:ext cx="3567007" cy="3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2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77"/>
              </a:rPr>
              <a:t>Home Prices and Social Incomes</a:t>
            </a:r>
            <a:endParaRPr lang="en-US" sz="4000" b="1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2A010-2CFD-FC4C-A4BD-EF40A127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D8A53A-5C65-3947-9EA5-8F67F138E369}"/>
              </a:ext>
            </a:extLst>
          </p:cNvPr>
          <p:cNvSpPr/>
          <p:nvPr/>
        </p:nvSpPr>
        <p:spPr>
          <a:xfrm>
            <a:off x="657922" y="1488743"/>
            <a:ext cx="11180956" cy="418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These data contain all 50 states with zip code as boarders. The data is extracted from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https://github.com/OpenDataDE/State-zip-code-GeoJSON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This data is use in conjunction with Zillow data to map out housing prices.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Zillow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We use this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extract US housing price data per zip code.  This data is merge with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data.  This will allow us to create a heat map that outlines various area base on median single-family home.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Census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We use this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extract US population data base on zip code.  This data is merge with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and Zillow to have a complete picture of the Population demographics and housing prices. </a:t>
            </a:r>
          </a:p>
        </p:txBody>
      </p:sp>
    </p:spTree>
    <p:extLst>
      <p:ext uri="{BB962C8B-B14F-4D97-AF65-F5344CB8AC3E}">
        <p14:creationId xmlns:p14="http://schemas.microsoft.com/office/powerpoint/2010/main" val="339526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77"/>
              </a:rPr>
              <a:t>Home Prices and Social Incomes</a:t>
            </a:r>
            <a:endParaRPr lang="en-US" sz="4000" b="1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2A010-2CFD-FC4C-A4BD-EF40A127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962EC-F2F8-5742-8959-78105160DBC1}"/>
              </a:ext>
            </a:extLst>
          </p:cNvPr>
          <p:cNvSpPr/>
          <p:nvPr/>
        </p:nvSpPr>
        <p:spPr>
          <a:xfrm>
            <a:off x="345688" y="1533277"/>
            <a:ext cx="5262446" cy="4541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geopandas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require for this process.  Otherwise the data will not merge correctly***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all data from the above data sources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 up column replace any spaces on the column name with underscore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Rename any column with zip code to ZCTA5CE10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**Note** Step 3 may not be necessary but since we are down a person and had no time to test.  We just assume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geopandas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 be looking for that column, so we opted rename all zip code column.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merge.py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merge the 3 data into one large json file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data from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of state with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Zillow csv with pandas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census data with pandas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data frame for both Zillow data and census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 data type to string for column (ZCTA5CE10) **without this step data will not merge**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Zillow data frame 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 data type to string for column (ZCTA5CE10) in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cenus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census date frame 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new file with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driver.  Not using this will cause issue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978416-5482-4849-A6FA-93E6DA6414C9}"/>
              </a:ext>
            </a:extLst>
          </p:cNvPr>
          <p:cNvSpPr/>
          <p:nvPr/>
        </p:nvSpPr>
        <p:spPr>
          <a:xfrm>
            <a:off x="5943600" y="1533277"/>
            <a:ext cx="6081131" cy="5024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data into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(json2postgres.py)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the merge json file (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ga_merge.json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the json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 up data by dropping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columns such as geometry. Coordinates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engine to connect 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.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to_sql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 to to upload the database table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 connection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visual with data (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sqltodf.py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engine to connect to the database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.execute method get data( select * form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ga_merge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the .execute method again with .key()  **Note** Need both data and header. Otherwise you will numbers on your column name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Normalize the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data frame for the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Rename the column from the results form .key() method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data frame with poverty rate of over 20 percent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.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dropna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no get rid of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 crazy numbers such as 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-666666666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data frame stats. Use for sanity check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Create scatter plot with projection of housing prices of population with over 20% of poverty rate for the last 4 years.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4 data frame with median housing price from the above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and create a bar graph to compare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Re-run steps g-m for poverty rate under 10 percent (the rich people)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compare the 2 bar charts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CF045-550F-A545-8155-9A86641744DC}"/>
              </a:ext>
            </a:extLst>
          </p:cNvPr>
          <p:cNvSpPr/>
          <p:nvPr/>
        </p:nvSpPr>
        <p:spPr>
          <a:xfrm>
            <a:off x="4178455" y="1063277"/>
            <a:ext cx="3835089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Extract, Transform and Load:</a:t>
            </a:r>
          </a:p>
        </p:txBody>
      </p:sp>
    </p:spTree>
    <p:extLst>
      <p:ext uri="{BB962C8B-B14F-4D97-AF65-F5344CB8AC3E}">
        <p14:creationId xmlns:p14="http://schemas.microsoft.com/office/powerpoint/2010/main" val="366932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77"/>
              </a:rPr>
              <a:t>Home Prices and Social Incomes</a:t>
            </a:r>
            <a:endParaRPr lang="en-US" sz="4000" b="1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2A010-2CFD-FC4C-A4BD-EF40A127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CF045-550F-A545-8155-9A86641744DC}"/>
              </a:ext>
            </a:extLst>
          </p:cNvPr>
          <p:cNvSpPr/>
          <p:nvPr/>
        </p:nvSpPr>
        <p:spPr>
          <a:xfrm>
            <a:off x="4178455" y="1063277"/>
            <a:ext cx="2779928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Visualizing the Map: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57FFC-384E-7D40-99BA-0E6F59A6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92" y="2545080"/>
            <a:ext cx="6251693" cy="39908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1F3C7-CD00-7148-A1C9-3AB5950303B2}"/>
              </a:ext>
            </a:extLst>
          </p:cNvPr>
          <p:cNvSpPr/>
          <p:nvPr/>
        </p:nvSpPr>
        <p:spPr>
          <a:xfrm>
            <a:off x="498653" y="1744788"/>
            <a:ext cx="5471532" cy="3368423"/>
          </a:xfrm>
          <a:prstGeom prst="rect">
            <a:avLst/>
          </a:prstGeom>
          <a:solidFill>
            <a:schemeClr val="bg1">
              <a:alpha val="91094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Map Layering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the following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preloaded – choropleth.js, leaflet-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heat.js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Logic.js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monthly payment function to check for mortgage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createmap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to generate background maps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legend for the map and load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to d3.json to create function that will display city, county name, poverty rate into pop up.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list with data need to do mortgage math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heat map layer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popup for both layers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9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77"/>
              </a:rPr>
              <a:t>Home Prices and Social Incomes</a:t>
            </a:r>
            <a:endParaRPr lang="en-US" sz="4000" b="1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2A010-2CFD-FC4C-A4BD-EF40A127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CF045-550F-A545-8155-9A86641744DC}"/>
              </a:ext>
            </a:extLst>
          </p:cNvPr>
          <p:cNvSpPr/>
          <p:nvPr/>
        </p:nvSpPr>
        <p:spPr>
          <a:xfrm>
            <a:off x="4178455" y="1063277"/>
            <a:ext cx="1567352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Outcomes: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F1F3C7-CD00-7148-A1C9-3AB5950303B2}"/>
              </a:ext>
            </a:extLst>
          </p:cNvPr>
          <p:cNvSpPr/>
          <p:nvPr/>
        </p:nvSpPr>
        <p:spPr>
          <a:xfrm>
            <a:off x="498653" y="1744788"/>
            <a:ext cx="5471532" cy="375552"/>
          </a:xfrm>
          <a:prstGeom prst="rect">
            <a:avLst/>
          </a:prstGeom>
          <a:solidFill>
            <a:schemeClr val="bg1">
              <a:alpha val="91094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Have We Discovered: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2EA7-83AE-F44F-AD1E-74B8EBF2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851"/>
            <a:ext cx="5880013" cy="4526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1CFF3D-65DE-EE4D-B793-53365E20E0E1}"/>
              </a:ext>
            </a:extLst>
          </p:cNvPr>
          <p:cNvSpPr txBox="1"/>
          <p:nvPr/>
        </p:nvSpPr>
        <p:spPr>
          <a:xfrm>
            <a:off x="723426" y="2402978"/>
            <a:ext cx="473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Housing trend for area with less than 10% poverty rate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BBDAF-3D41-5B4C-9F59-DD15E6A86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50" y="2812659"/>
            <a:ext cx="5905250" cy="36791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E17F21-D0BF-104B-A2CB-4AA471B72397}"/>
              </a:ext>
            </a:extLst>
          </p:cNvPr>
          <p:cNvSpPr txBox="1"/>
          <p:nvPr/>
        </p:nvSpPr>
        <p:spPr>
          <a:xfrm>
            <a:off x="6096000" y="2420176"/>
            <a:ext cx="473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Housing trend for area with less than 20% poverty rate</a:t>
            </a:r>
          </a:p>
        </p:txBody>
      </p:sp>
    </p:spTree>
    <p:extLst>
      <p:ext uri="{BB962C8B-B14F-4D97-AF65-F5344CB8AC3E}">
        <p14:creationId xmlns:p14="http://schemas.microsoft.com/office/powerpoint/2010/main" val="601163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7345</TotalTime>
  <Words>792</Words>
  <Application>Microsoft Macintosh PowerPoint</Application>
  <PresentationFormat>Widescreen</PresentationFormat>
  <Paragraphs>85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Consolas</vt:lpstr>
      <vt:lpstr>Office Theme</vt:lpstr>
      <vt:lpstr>Socioeconomic Survey Map Home Prices and Social Incomes</vt:lpstr>
      <vt:lpstr>PowerPoint Presentation</vt:lpstr>
      <vt:lpstr>Home Prices and Social Incomes</vt:lpstr>
      <vt:lpstr>Home Prices and Social Incomes</vt:lpstr>
      <vt:lpstr>Home Prices and Social Incomes</vt:lpstr>
      <vt:lpstr>Home Prices and Social Incomes</vt:lpstr>
      <vt:lpstr>Home Prices and Social Incomes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F Hopkins Jr</dc:creator>
  <cp:lastModifiedBy>John F Hopkins Jr</cp:lastModifiedBy>
  <cp:revision>20</cp:revision>
  <dcterms:created xsi:type="dcterms:W3CDTF">2021-05-28T01:24:36Z</dcterms:created>
  <dcterms:modified xsi:type="dcterms:W3CDTF">2021-06-10T21:50:28Z</dcterms:modified>
</cp:coreProperties>
</file>